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70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72" r:id="rId15"/>
    <p:sldId id="273" r:id="rId16"/>
    <p:sldId id="274" r:id="rId17"/>
    <p:sldId id="276" r:id="rId18"/>
    <p:sldId id="277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512E3E-7846-4A45-B0E5-1A66C4CEDA93}">
  <a:tblStyle styleId="{30512E3E-7846-4A45-B0E5-1A66C4CEDA93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 b="off" i="off"/>
      <a:tcStyle>
        <a:tcBdr/>
        <a:fill>
          <a:solidFill>
            <a:srgbClr val="CACAC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AC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7447" autoAdjust="0"/>
  </p:normalViewPr>
  <p:slideViewPr>
    <p:cSldViewPr snapToGrid="0">
      <p:cViewPr varScale="1">
        <p:scale>
          <a:sx n="59" d="100"/>
          <a:sy n="59" d="100"/>
        </p:scale>
        <p:origin x="158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726143409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gc726143409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726143409_4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gc726143409_4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726143409_4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gc726143409_4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726143409_4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gc726143409_4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726143409_4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0" name="Google Shape;210;gc726143409_4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0baceef7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8" name="Google Shape;318;gd0baceef7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c726143409_4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28" name="Google Shape;328;gc726143409_4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c726143409_4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c726143409_4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d0baceef7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7" name="Google Shape;417;gd0baceef7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c726143409_4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6" name="Google Shape;426;gc726143409_4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726143409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6" name="Google Shape;96;gc726143409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0baceef7e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6" name="Google Shape;106;gd0baceef7e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726143409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c726143409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100e2f56c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2" name="Google Shape;282;gd100e2f56c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0baceef7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gd0baceef7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726143409_4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6" name="Google Shape;136;gc726143409_4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726143409_4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c726143409_4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726143409_4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2" name="Google Shape;162;gc726143409_4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microsoft.com/office/2007/relationships/hdphoto" Target="../media/hdphoto1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134457"/>
            <a:ext cx="12192000" cy="372354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1362801" y="3059388"/>
            <a:ext cx="9480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ko-KR" altLang="en-US" sz="36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팀 프로젝트</a:t>
            </a:r>
            <a:endParaRPr sz="1400" b="0" i="0" u="none" strike="noStrike" cap="none" dirty="0">
              <a:solidFill>
                <a:srgbClr val="000000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cxnSp>
        <p:nvCxnSpPr>
          <p:cNvPr id="86" name="Google Shape;86;p13"/>
          <p:cNvCxnSpPr/>
          <p:nvPr/>
        </p:nvCxnSpPr>
        <p:spPr>
          <a:xfrm>
            <a:off x="2396050" y="1782875"/>
            <a:ext cx="7386300" cy="0"/>
          </a:xfrm>
          <a:prstGeom prst="straightConnector1">
            <a:avLst/>
          </a:prstGeom>
          <a:noFill/>
          <a:ln w="381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" name="Google Shape;87;p13"/>
          <p:cNvCxnSpPr/>
          <p:nvPr/>
        </p:nvCxnSpPr>
        <p:spPr>
          <a:xfrm>
            <a:off x="2396049" y="4238576"/>
            <a:ext cx="7386300" cy="15900"/>
          </a:xfrm>
          <a:prstGeom prst="straightConnector1">
            <a:avLst/>
          </a:prstGeom>
          <a:noFill/>
          <a:ln w="381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8" name="Google Shape;88;p13"/>
          <p:cNvCxnSpPr/>
          <p:nvPr/>
        </p:nvCxnSpPr>
        <p:spPr>
          <a:xfrm>
            <a:off x="2409825" y="1768988"/>
            <a:ext cx="0" cy="976200"/>
          </a:xfrm>
          <a:prstGeom prst="straightConnector1">
            <a:avLst/>
          </a:prstGeom>
          <a:noFill/>
          <a:ln w="381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9" name="Google Shape;89;p13"/>
          <p:cNvCxnSpPr/>
          <p:nvPr/>
        </p:nvCxnSpPr>
        <p:spPr>
          <a:xfrm>
            <a:off x="9758387" y="3262314"/>
            <a:ext cx="0" cy="976200"/>
          </a:xfrm>
          <a:prstGeom prst="straightConnector1">
            <a:avLst/>
          </a:prstGeom>
          <a:noFill/>
          <a:ln w="381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3"/>
          <p:cNvCxnSpPr>
            <a:cxnSpLocks/>
          </p:cNvCxnSpPr>
          <p:nvPr/>
        </p:nvCxnSpPr>
        <p:spPr>
          <a:xfrm flipH="1">
            <a:off x="2409824" y="3346515"/>
            <a:ext cx="1" cy="892055"/>
          </a:xfrm>
          <a:prstGeom prst="straightConnector1">
            <a:avLst/>
          </a:prstGeom>
          <a:noFill/>
          <a:ln w="381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13"/>
          <p:cNvCxnSpPr>
            <a:cxnSpLocks/>
          </p:cNvCxnSpPr>
          <p:nvPr/>
        </p:nvCxnSpPr>
        <p:spPr>
          <a:xfrm>
            <a:off x="9758363" y="1768988"/>
            <a:ext cx="0" cy="976200"/>
          </a:xfrm>
          <a:prstGeom prst="straightConnector1">
            <a:avLst/>
          </a:prstGeom>
          <a:noFill/>
          <a:ln w="381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13"/>
          <p:cNvSpPr txBox="1"/>
          <p:nvPr/>
        </p:nvSpPr>
        <p:spPr>
          <a:xfrm>
            <a:off x="7654502" y="5990528"/>
            <a:ext cx="4143919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곽정원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 err="1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곽원근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 err="1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구희애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김예은</a:t>
            </a: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13" name="Google Shape;85;p13">
            <a:extLst>
              <a:ext uri="{FF2B5EF4-FFF2-40B4-BE49-F238E27FC236}">
                <a16:creationId xmlns:a16="http://schemas.microsoft.com/office/drawing/2014/main" id="{2EB53F84-233D-4B55-9469-665C4DC4B83F}"/>
              </a:ext>
            </a:extLst>
          </p:cNvPr>
          <p:cNvSpPr txBox="1"/>
          <p:nvPr/>
        </p:nvSpPr>
        <p:spPr>
          <a:xfrm>
            <a:off x="1349199" y="2182110"/>
            <a:ext cx="9480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ko-KR" altLang="en-US" sz="3600" b="0" i="0" u="none" strike="noStrike" cap="none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라이브 커머스 서비스 구현</a:t>
            </a:r>
            <a:endParaRPr lang="ko-KR" altLang="en-US" sz="1400" b="0" i="0" u="none" strike="noStrike" cap="none" dirty="0">
              <a:solidFill>
                <a:srgbClr val="000000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sp>
        <p:nvSpPr>
          <p:cNvPr id="14" name="Google Shape;92;p13">
            <a:extLst>
              <a:ext uri="{FF2B5EF4-FFF2-40B4-BE49-F238E27FC236}">
                <a16:creationId xmlns:a16="http://schemas.microsoft.com/office/drawing/2014/main" id="{7D905C9F-6F6B-4318-AC69-CF87E3394BB1}"/>
              </a:ext>
            </a:extLst>
          </p:cNvPr>
          <p:cNvSpPr txBox="1"/>
          <p:nvPr/>
        </p:nvSpPr>
        <p:spPr>
          <a:xfrm>
            <a:off x="7654502" y="5630317"/>
            <a:ext cx="4143919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4K</a:t>
            </a:r>
            <a:endParaRPr sz="18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25105" y="76476"/>
            <a:ext cx="1219443" cy="76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075" y="1293825"/>
            <a:ext cx="2486201" cy="49793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175;p21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6" name="Google Shape;176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00588" y="1732612"/>
            <a:ext cx="6901192" cy="39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1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사례분석.2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8" name="Google Shape;120;p16">
            <a:extLst>
              <a:ext uri="{FF2B5EF4-FFF2-40B4-BE49-F238E27FC236}">
                <a16:creationId xmlns:a16="http://schemas.microsoft.com/office/drawing/2014/main" id="{F5928A0C-BDCE-4C8F-B8C2-266EAC85F8A1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25105" y="76476"/>
            <a:ext cx="1219443" cy="7633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2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5" name="Google Shape;18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4579" y="1096722"/>
            <a:ext cx="9311174" cy="5465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사례분석.2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7" name="Google Shape;120;p16">
            <a:extLst>
              <a:ext uri="{FF2B5EF4-FFF2-40B4-BE49-F238E27FC236}">
                <a16:creationId xmlns:a16="http://schemas.microsoft.com/office/drawing/2014/main" id="{C1966B6A-D963-422B-891A-EA6292E7C8E5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3222" y="3142949"/>
            <a:ext cx="2356634" cy="1475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23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194" name="Google Shape;194;p23"/>
          <p:cNvGraphicFramePr/>
          <p:nvPr>
            <p:extLst>
              <p:ext uri="{D42A27DB-BD31-4B8C-83A1-F6EECF244321}">
                <p14:modId xmlns:p14="http://schemas.microsoft.com/office/powerpoint/2010/main" val="739672806"/>
              </p:ext>
            </p:extLst>
          </p:nvPr>
        </p:nvGraphicFramePr>
        <p:xfrm>
          <a:off x="3066474" y="1234241"/>
          <a:ext cx="8128000" cy="5323587"/>
        </p:xfrm>
        <a:graphic>
          <a:graphicData uri="http://schemas.openxmlformats.org/drawingml/2006/table">
            <a:tbl>
              <a:tblPr firstRow="1" bandRow="1">
                <a:noFill/>
                <a:tableStyleId>{30512E3E-7846-4A45-B0E5-1A66C4CEDA93}</a:tableStyleId>
              </a:tblPr>
              <a:tblGrid>
                <a:gridCol w="78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4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0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소 개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카카오톡을 활용해 모바일에서 영상 시청, 실시간 채팅, 결제까지 빠르게 연결되는 모바일 홈쇼핑 서비스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4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특 징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공동구매 형태로 최소 2명의 구매자만 모이면 단독 특가로 상품 구매 가능 (구매 성공률 90%)</a:t>
                      </a:r>
                      <a:endParaRPr sz="1400" b="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다시보기 기능 지원 (꾸준한 매출 증가 기대)</a:t>
                      </a:r>
                      <a:endParaRPr sz="1400" b="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장 점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유입 시청자수가 많음</a:t>
                      </a:r>
                      <a:endParaRPr sz="1400" b="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카카오톡&amp;카카오페이를 이용해 구매하고 결제까지 할 수 있어 쇼핑 편의성 높음</a:t>
                      </a:r>
                      <a:endParaRPr sz="1400" b="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다른 모바일 라이브커머스 서비스 대비 동시 접속자 수 / 회당 거래액 최고 5배 이상</a:t>
                      </a:r>
                      <a:endParaRPr sz="1400" b="0" u="none" strike="noStrike" cap="none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7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단 점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 dirty="0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TV 홈쇼핑 방송 형식으로 입점 문턱이 높음</a:t>
                      </a:r>
                      <a:endParaRPr sz="1400" b="0" u="none" strike="noStrike" cap="none" dirty="0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 dirty="0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방송 전반적인 부분을 카카오에서 제작하므로 입점 업체가 주도적인 방송을 하기 어려움</a:t>
                      </a:r>
                      <a:r>
                        <a:rPr lang="ko-KR" sz="1400" u="none" strike="noStrike" cap="none" dirty="0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/>
                      </a:r>
                      <a:br>
                        <a:rPr lang="ko-KR" sz="1400" u="none" strike="noStrike" cap="none" dirty="0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</a:br>
                      <a:endParaRPr sz="1400" u="none" strike="noStrike" cap="none" dirty="0">
                        <a:solidFill>
                          <a:schemeClr val="dk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5" name="Google Shape;195;p23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사례분석.2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7" name="Google Shape;120;p16">
            <a:extLst>
              <a:ext uri="{FF2B5EF4-FFF2-40B4-BE49-F238E27FC236}">
                <a16:creationId xmlns:a16="http://schemas.microsoft.com/office/drawing/2014/main" id="{FE8E7D24-EE0D-4D0F-BF1F-2AD9EEC6A9BF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/>
          <p:nvPr/>
        </p:nvSpPr>
        <p:spPr>
          <a:xfrm>
            <a:off x="390826" y="1726584"/>
            <a:ext cx="5527500" cy="4855500"/>
          </a:xfrm>
          <a:prstGeom prst="rect">
            <a:avLst/>
          </a:prstGeom>
          <a:noFill/>
          <a:ln w="12700" cap="flat" cmpd="sng">
            <a:solidFill>
              <a:srgbClr val="1F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0" i="0" u="none" strike="noStrike" cap="none" dirty="0">
                <a:solidFill>
                  <a:srgbClr val="1F3864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소비자</a:t>
            </a:r>
            <a:endParaRPr sz="1800" b="0" i="0" u="none" strike="noStrike" cap="none" dirty="0">
              <a:solidFill>
                <a:srgbClr val="1F3864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6239403" y="1721689"/>
            <a:ext cx="5527531" cy="4855605"/>
          </a:xfrm>
          <a:prstGeom prst="rect">
            <a:avLst/>
          </a:prstGeom>
          <a:noFill/>
          <a:ln w="12700" cap="flat" cmpd="sng">
            <a:solidFill>
              <a:srgbClr val="1F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0" i="0" u="none" strike="noStrike" cap="none">
                <a:solidFill>
                  <a:srgbClr val="1F3864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판매자</a:t>
            </a:r>
            <a:endParaRPr sz="1800" b="0" i="0" u="none" strike="noStrike" cap="none">
              <a:solidFill>
                <a:srgbClr val="1F3864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9232354" y="2379229"/>
            <a:ext cx="2403621" cy="4077999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라이브 커머스 관리자</a:t>
            </a: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518107" y="2379229"/>
            <a:ext cx="2403621" cy="4077999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라이브 커머스</a:t>
            </a: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3373597" y="2379229"/>
            <a:ext cx="2403600" cy="4077900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스토어</a:t>
            </a: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sp>
        <p:nvSpPr>
          <p:cNvPr id="217" name="Google Shape;217;p25"/>
          <p:cNvSpPr txBox="1"/>
          <p:nvPr/>
        </p:nvSpPr>
        <p:spPr>
          <a:xfrm>
            <a:off x="6376864" y="2379229"/>
            <a:ext cx="2403621" cy="4077999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스토어 관리자</a:t>
            </a: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sp>
        <p:nvSpPr>
          <p:cNvPr id="218" name="Google Shape;218;p25"/>
          <p:cNvSpPr txBox="1"/>
          <p:nvPr/>
        </p:nvSpPr>
        <p:spPr>
          <a:xfrm>
            <a:off x="9487613" y="2991514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메인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763267" y="3018626"/>
            <a:ext cx="1968678" cy="307736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메인 페이지</a:t>
            </a:r>
            <a:endParaRPr sz="1400" b="0" i="0" u="none" strike="noStrike" cap="none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3563381" y="2991538"/>
            <a:ext cx="1968678" cy="307736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메인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1" name="Google Shape;221;p25"/>
          <p:cNvSpPr txBox="1"/>
          <p:nvPr/>
        </p:nvSpPr>
        <p:spPr>
          <a:xfrm>
            <a:off x="6566648" y="2991537"/>
            <a:ext cx="1968678" cy="307736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메인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763267" y="4269657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방송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6566648" y="3841756"/>
            <a:ext cx="1968678" cy="307736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상품등록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6566648" y="4691976"/>
            <a:ext cx="1968678" cy="307736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상품조회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6566648" y="5539440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주문조회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9487629" y="4264332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녹화관리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cxnSp>
        <p:nvCxnSpPr>
          <p:cNvPr id="227" name="Google Shape;227;p25"/>
          <p:cNvCxnSpPr>
            <a:stCxn id="220" idx="2"/>
            <a:endCxn id="228" idx="0"/>
          </p:cNvCxnSpPr>
          <p:nvPr/>
        </p:nvCxnSpPr>
        <p:spPr>
          <a:xfrm>
            <a:off x="4547720" y="3299274"/>
            <a:ext cx="6600" cy="9705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29" name="Google Shape;229;p25"/>
          <p:cNvCxnSpPr>
            <a:stCxn id="218" idx="3"/>
            <a:endCxn id="219" idx="1"/>
          </p:cNvCxnSpPr>
          <p:nvPr/>
        </p:nvCxnSpPr>
        <p:spPr>
          <a:xfrm flipH="1">
            <a:off x="763313" y="3145414"/>
            <a:ext cx="10692900" cy="27000"/>
          </a:xfrm>
          <a:prstGeom prst="bentConnector5">
            <a:avLst>
              <a:gd name="adj1" fmla="val -2227"/>
              <a:gd name="adj2" fmla="val 11886428"/>
              <a:gd name="adj3" fmla="val 102709"/>
            </a:avLst>
          </a:prstGeom>
          <a:noFill/>
          <a:ln w="12700" cap="flat" cmpd="sng">
            <a:solidFill>
              <a:schemeClr val="accent1"/>
            </a:solidFill>
            <a:prstDash val="lgDash"/>
            <a:miter lim="800000"/>
            <a:headEnd type="none" w="sm" len="sm"/>
            <a:tailEnd type="triangle" w="med" len="med"/>
          </a:ln>
        </p:spPr>
      </p:cxnSp>
      <p:cxnSp>
        <p:nvCxnSpPr>
          <p:cNvPr id="230" name="Google Shape;230;p25"/>
          <p:cNvCxnSpPr>
            <a:stCxn id="222" idx="3"/>
            <a:endCxn id="228" idx="1"/>
          </p:cNvCxnSpPr>
          <p:nvPr/>
        </p:nvCxnSpPr>
        <p:spPr>
          <a:xfrm>
            <a:off x="2731867" y="4423557"/>
            <a:ext cx="838200" cy="600"/>
          </a:xfrm>
          <a:prstGeom prst="bentConnector3">
            <a:avLst>
              <a:gd name="adj1" fmla="val 50003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31" name="Google Shape;231;p25"/>
          <p:cNvSpPr txBox="1"/>
          <p:nvPr/>
        </p:nvSpPr>
        <p:spPr>
          <a:xfrm>
            <a:off x="3563418" y="5547834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장바구니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cxnSp>
        <p:nvCxnSpPr>
          <p:cNvPr id="232" name="Google Shape;232;p25"/>
          <p:cNvCxnSpPr>
            <a:stCxn id="218" idx="2"/>
            <a:endCxn id="226" idx="0"/>
          </p:cNvCxnSpPr>
          <p:nvPr/>
        </p:nvCxnSpPr>
        <p:spPr>
          <a:xfrm>
            <a:off x="10471913" y="3299314"/>
            <a:ext cx="0" cy="9651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triangle" w="med" len="med"/>
            <a:tailEnd type="triangle" w="med" len="med"/>
          </a:ln>
        </p:spPr>
      </p:cxnSp>
      <p:cxnSp>
        <p:nvCxnSpPr>
          <p:cNvPr id="233" name="Google Shape;233;p25"/>
          <p:cNvCxnSpPr>
            <a:stCxn id="221" idx="2"/>
            <a:endCxn id="223" idx="0"/>
          </p:cNvCxnSpPr>
          <p:nvPr/>
        </p:nvCxnSpPr>
        <p:spPr>
          <a:xfrm>
            <a:off x="7550987" y="3299273"/>
            <a:ext cx="0" cy="5424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25"/>
          <p:cNvCxnSpPr>
            <a:stCxn id="223" idx="2"/>
            <a:endCxn id="224" idx="0"/>
          </p:cNvCxnSpPr>
          <p:nvPr/>
        </p:nvCxnSpPr>
        <p:spPr>
          <a:xfrm>
            <a:off x="7550987" y="4149492"/>
            <a:ext cx="0" cy="5424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5" name="Google Shape;235;p25"/>
          <p:cNvCxnSpPr>
            <a:stCxn id="224" idx="2"/>
            <a:endCxn id="225" idx="0"/>
          </p:cNvCxnSpPr>
          <p:nvPr/>
        </p:nvCxnSpPr>
        <p:spPr>
          <a:xfrm>
            <a:off x="7550987" y="4999712"/>
            <a:ext cx="0" cy="5397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triangle" w="med" len="med"/>
            <a:tailEnd type="triangle" w="med" len="med"/>
          </a:ln>
        </p:spPr>
      </p:cxnSp>
      <p:cxnSp>
        <p:nvCxnSpPr>
          <p:cNvPr id="236" name="Google Shape;236;p25"/>
          <p:cNvCxnSpPr>
            <a:stCxn id="223" idx="1"/>
            <a:endCxn id="220" idx="3"/>
          </p:cNvCxnSpPr>
          <p:nvPr/>
        </p:nvCxnSpPr>
        <p:spPr>
          <a:xfrm rot="10800000">
            <a:off x="5531948" y="3145424"/>
            <a:ext cx="1034700" cy="850200"/>
          </a:xfrm>
          <a:prstGeom prst="bentConnector3">
            <a:avLst>
              <a:gd name="adj1" fmla="val 46562"/>
            </a:avLst>
          </a:prstGeom>
          <a:noFill/>
          <a:ln w="9525" cap="flat" cmpd="sng">
            <a:solidFill>
              <a:srgbClr val="3E6EC2"/>
            </a:solidFill>
            <a:prstDash val="lgDash"/>
            <a:round/>
            <a:headEnd type="none" w="sm" len="sm"/>
            <a:tailEnd type="triangle" w="med" len="med"/>
          </a:ln>
        </p:spPr>
      </p:cxnSp>
      <p:cxnSp>
        <p:nvCxnSpPr>
          <p:cNvPr id="237" name="Google Shape;237;p25"/>
          <p:cNvCxnSpPr>
            <a:stCxn id="219" idx="2"/>
            <a:endCxn id="222" idx="0"/>
          </p:cNvCxnSpPr>
          <p:nvPr/>
        </p:nvCxnSpPr>
        <p:spPr>
          <a:xfrm>
            <a:off x="1747606" y="3326362"/>
            <a:ext cx="0" cy="94320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38" name="Google Shape;238;p25"/>
          <p:cNvCxnSpPr>
            <a:stCxn id="223" idx="3"/>
            <a:endCxn id="218" idx="1"/>
          </p:cNvCxnSpPr>
          <p:nvPr/>
        </p:nvCxnSpPr>
        <p:spPr>
          <a:xfrm rot="10800000" flipH="1">
            <a:off x="8535326" y="3145424"/>
            <a:ext cx="952200" cy="8502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rgbClr val="3E6EC2"/>
            </a:solidFill>
            <a:prstDash val="lgDash"/>
            <a:round/>
            <a:headEnd type="none" w="sm" len="sm"/>
            <a:tailEnd type="triangle" w="med" len="med"/>
          </a:ln>
        </p:spPr>
      </p:cxnSp>
      <p:cxnSp>
        <p:nvCxnSpPr>
          <p:cNvPr id="239" name="Google Shape;239;p25"/>
          <p:cNvCxnSpPr>
            <a:stCxn id="225" idx="3"/>
            <a:endCxn id="221" idx="3"/>
          </p:cNvCxnSpPr>
          <p:nvPr/>
        </p:nvCxnSpPr>
        <p:spPr>
          <a:xfrm rot="10800000" flipH="1">
            <a:off x="8535248" y="3145440"/>
            <a:ext cx="600" cy="2547900"/>
          </a:xfrm>
          <a:prstGeom prst="bentConnector3">
            <a:avLst>
              <a:gd name="adj1" fmla="val 67692164"/>
            </a:avLst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0" name="Google Shape;240;p25"/>
          <p:cNvCxnSpPr/>
          <p:nvPr/>
        </p:nvCxnSpPr>
        <p:spPr>
          <a:xfrm>
            <a:off x="10101675" y="1252851"/>
            <a:ext cx="642927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1" name="Google Shape;241;p25"/>
          <p:cNvCxnSpPr/>
          <p:nvPr/>
        </p:nvCxnSpPr>
        <p:spPr>
          <a:xfrm>
            <a:off x="10101675" y="1510303"/>
            <a:ext cx="642927" cy="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lgDash"/>
            <a:round/>
            <a:headEnd type="none" w="sm" len="sm"/>
            <a:tailEnd type="triangle" w="med" len="med"/>
          </a:ln>
        </p:spPr>
      </p:cxnSp>
      <p:sp>
        <p:nvSpPr>
          <p:cNvPr id="242" name="Google Shape;242;p25"/>
          <p:cNvSpPr txBox="1"/>
          <p:nvPr/>
        </p:nvSpPr>
        <p:spPr>
          <a:xfrm>
            <a:off x="10700498" y="1372638"/>
            <a:ext cx="126221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데이터 이동</a:t>
            </a:r>
            <a:endParaRPr sz="1400" b="0" i="0" u="none" strike="noStrike" cap="none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sp>
        <p:nvSpPr>
          <p:cNvPr id="243" name="Google Shape;243;p25"/>
          <p:cNvSpPr txBox="1"/>
          <p:nvPr/>
        </p:nvSpPr>
        <p:spPr>
          <a:xfrm>
            <a:off x="10700498" y="1106661"/>
            <a:ext cx="126221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chemeClr val="dk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페이지 이동</a:t>
            </a:r>
            <a:endParaRPr sz="1400" b="0" i="0" u="none" strike="noStrike" cap="none" dirty="0">
              <a:solidFill>
                <a:schemeClr val="dk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  <p:cxnSp>
        <p:nvCxnSpPr>
          <p:cNvPr id="244" name="Google Shape;244;p25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8" name="Google Shape;228;p25"/>
          <p:cNvSpPr txBox="1"/>
          <p:nvPr/>
        </p:nvSpPr>
        <p:spPr>
          <a:xfrm>
            <a:off x="3570117" y="4269662"/>
            <a:ext cx="1968600" cy="307800"/>
          </a:xfrm>
          <a:prstGeom prst="rect">
            <a:avLst/>
          </a:prstGeom>
          <a:solidFill>
            <a:srgbClr val="DDEAF6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상품 상세 페이지</a:t>
            </a:r>
            <a:endParaRPr sz="14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cxnSp>
        <p:nvCxnSpPr>
          <p:cNvPr id="245" name="Google Shape;245;p25"/>
          <p:cNvCxnSpPr/>
          <p:nvPr/>
        </p:nvCxnSpPr>
        <p:spPr>
          <a:xfrm>
            <a:off x="4544420" y="4577462"/>
            <a:ext cx="6600" cy="9705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6" name="Google Shape;246;p25"/>
          <p:cNvCxnSpPr>
            <a:endCxn id="225" idx="1"/>
          </p:cNvCxnSpPr>
          <p:nvPr/>
        </p:nvCxnSpPr>
        <p:spPr>
          <a:xfrm rot="10800000" flipH="1">
            <a:off x="5531948" y="5693340"/>
            <a:ext cx="1034700" cy="8400"/>
          </a:xfrm>
          <a:prstGeom prst="straightConnector1">
            <a:avLst/>
          </a:prstGeom>
          <a:noFill/>
          <a:ln w="9525" cap="flat" cmpd="sng">
            <a:solidFill>
              <a:srgbClr val="3E6EC2"/>
            </a:solidFill>
            <a:prstDash val="lgDash"/>
            <a:round/>
            <a:headEnd type="none" w="sm" len="sm"/>
            <a:tailEnd type="triangle" w="med" len="med"/>
          </a:ln>
        </p:spPr>
      </p:cxnSp>
      <p:sp>
        <p:nvSpPr>
          <p:cNvPr id="247" name="Google Shape;247;p25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프로세스 다이어그램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E195CF2-D2C0-46BD-8C71-55363A4B4390}"/>
              </a:ext>
            </a:extLst>
          </p:cNvPr>
          <p:cNvSpPr/>
          <p:nvPr/>
        </p:nvSpPr>
        <p:spPr>
          <a:xfrm>
            <a:off x="9043819" y="2205527"/>
            <a:ext cx="2884682" cy="433239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Google Shape;120;p16">
            <a:extLst>
              <a:ext uri="{FF2B5EF4-FFF2-40B4-BE49-F238E27FC236}">
                <a16:creationId xmlns:a16="http://schemas.microsoft.com/office/drawing/2014/main" id="{97D35496-7177-453B-B9A6-CD2A5BFCCCB2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25" y="1051700"/>
            <a:ext cx="4991837" cy="4579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09;p15">
            <a:extLst>
              <a:ext uri="{FF2B5EF4-FFF2-40B4-BE49-F238E27FC236}">
                <a16:creationId xmlns:a16="http://schemas.microsoft.com/office/drawing/2014/main" id="{92F3D6AA-60AD-4F02-9B07-7C74B06C452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00209"/>
            <a:ext cx="2960016" cy="2426118"/>
          </a:xfrm>
          <a:prstGeom prst="rect">
            <a:avLst/>
          </a:prstGeom>
          <a:solidFill>
            <a:srgbClr val="E5D9D9"/>
          </a:solidFill>
          <a:ln>
            <a:noFill/>
          </a:ln>
        </p:spPr>
      </p:pic>
      <p:pic>
        <p:nvPicPr>
          <p:cNvPr id="8" name="Google Shape;110;p15">
            <a:extLst>
              <a:ext uri="{FF2B5EF4-FFF2-40B4-BE49-F238E27FC236}">
                <a16:creationId xmlns:a16="http://schemas.microsoft.com/office/drawing/2014/main" id="{CA4BCE1C-1D16-4D9C-BE15-E54DFECB916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6680" y="1720449"/>
            <a:ext cx="2105320" cy="423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011025" y="4717134"/>
            <a:ext cx="180975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9"/>
          <p:cNvSpPr txBox="1"/>
          <p:nvPr/>
        </p:nvSpPr>
        <p:spPr>
          <a:xfrm>
            <a:off x="6711375" y="2065175"/>
            <a:ext cx="56592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5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진행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325" name="Google Shape;325;p29"/>
          <p:cNvSpPr txBox="1"/>
          <p:nvPr/>
        </p:nvSpPr>
        <p:spPr>
          <a:xfrm>
            <a:off x="1321600" y="1571725"/>
            <a:ext cx="4991700" cy="26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440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01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팀</a:t>
            </a:r>
            <a:r>
              <a:rPr lang="ko-KR" altLang="en-US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원 별 역할</a:t>
            </a:r>
            <a:endParaRPr lang="en-US" altLang="ko-KR"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02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주 단위 주요 일정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03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타임라인 및 WBS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04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협업 방법</a:t>
            </a: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사람, 정장, 의류, 남자이(가) 표시된 사진&#10;&#10;자동 생성된 설명">
            <a:extLst>
              <a:ext uri="{FF2B5EF4-FFF2-40B4-BE49-F238E27FC236}">
                <a16:creationId xmlns:a16="http://schemas.microsoft.com/office/drawing/2014/main" id="{478D154C-64FB-462B-AE1E-435526048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839" y="2769907"/>
            <a:ext cx="1427465" cy="1660975"/>
          </a:xfrm>
          <a:prstGeom prst="rect">
            <a:avLst/>
          </a:prstGeom>
          <a:ln>
            <a:noFill/>
          </a:ln>
        </p:spPr>
      </p:pic>
      <p:sp>
        <p:nvSpPr>
          <p:cNvPr id="330" name="Google Shape;330;p30"/>
          <p:cNvSpPr txBox="1"/>
          <p:nvPr/>
        </p:nvSpPr>
        <p:spPr>
          <a:xfrm>
            <a:off x="3956665" y="4632112"/>
            <a:ext cx="2353485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곽원근 / 개발자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스토어 관리자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테스트 관리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0"/>
          <p:cNvSpPr txBox="1"/>
          <p:nvPr/>
        </p:nvSpPr>
        <p:spPr>
          <a:xfrm>
            <a:off x="1188186" y="4628485"/>
            <a:ext cx="2353484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곽정원 / 개발자, PL</a:t>
            </a:r>
            <a:endParaRPr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라이브 커머스</a:t>
            </a:r>
            <a:endParaRPr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ko-KR" sz="17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배포 및 버전 관리</a:t>
            </a:r>
            <a:endParaRPr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cxnSp>
        <p:nvCxnSpPr>
          <p:cNvPr id="332" name="Google Shape;332;p30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3" name="Google Shape;333;p30"/>
          <p:cNvSpPr txBox="1"/>
          <p:nvPr/>
        </p:nvSpPr>
        <p:spPr>
          <a:xfrm>
            <a:off x="6751782" y="4632112"/>
            <a:ext cx="2353485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구희애 / 개발자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라이브 커머스 관리자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서비스 관리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9402527" y="4638661"/>
            <a:ext cx="2353485" cy="1138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김예은 / 개발자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스토어</a:t>
            </a: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서비스 관리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5" name="Google Shape;335;p30"/>
          <p:cNvCxnSpPr/>
          <p:nvPr/>
        </p:nvCxnSpPr>
        <p:spPr>
          <a:xfrm rot="10800000">
            <a:off x="2132573" y="1627652"/>
            <a:ext cx="0" cy="982133"/>
          </a:xfrm>
          <a:prstGeom prst="straightConnector1">
            <a:avLst/>
          </a:prstGeom>
          <a:noFill/>
          <a:ln w="158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6" name="Google Shape;336;p30"/>
          <p:cNvCxnSpPr>
            <a:cxnSpLocks/>
          </p:cNvCxnSpPr>
          <p:nvPr/>
        </p:nvCxnSpPr>
        <p:spPr>
          <a:xfrm>
            <a:off x="2132572" y="1627652"/>
            <a:ext cx="7926854" cy="1"/>
          </a:xfrm>
          <a:prstGeom prst="straightConnector1">
            <a:avLst/>
          </a:prstGeom>
          <a:noFill/>
          <a:ln w="158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7" name="Google Shape;337;p30"/>
          <p:cNvCxnSpPr/>
          <p:nvPr/>
        </p:nvCxnSpPr>
        <p:spPr>
          <a:xfrm rot="10800000">
            <a:off x="4668981" y="1627653"/>
            <a:ext cx="0" cy="982133"/>
          </a:xfrm>
          <a:prstGeom prst="straightConnector1">
            <a:avLst/>
          </a:prstGeom>
          <a:noFill/>
          <a:ln w="158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8" name="Google Shape;338;p30"/>
          <p:cNvCxnSpPr/>
          <p:nvPr/>
        </p:nvCxnSpPr>
        <p:spPr>
          <a:xfrm rot="10800000">
            <a:off x="7414235" y="1627653"/>
            <a:ext cx="0" cy="982133"/>
          </a:xfrm>
          <a:prstGeom prst="straightConnector1">
            <a:avLst/>
          </a:prstGeom>
          <a:noFill/>
          <a:ln w="158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9" name="Google Shape;339;p30"/>
          <p:cNvCxnSpPr/>
          <p:nvPr/>
        </p:nvCxnSpPr>
        <p:spPr>
          <a:xfrm rot="10800000">
            <a:off x="10059426" y="1627653"/>
            <a:ext cx="0" cy="982133"/>
          </a:xfrm>
          <a:prstGeom prst="straightConnector1">
            <a:avLst/>
          </a:prstGeom>
          <a:noFill/>
          <a:ln w="1587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41" name="Google Shape;341;p30"/>
          <p:cNvPicPr preferRelativeResize="0"/>
          <p:nvPr/>
        </p:nvPicPr>
        <p:blipFill rotWithShape="1">
          <a:blip r:embed="rId4">
            <a:alphaModFix/>
          </a:blip>
          <a:srcRect l="18386" t="17649" r="23756" b="19983"/>
          <a:stretch/>
        </p:blipFill>
        <p:spPr>
          <a:xfrm>
            <a:off x="6751782" y="2915716"/>
            <a:ext cx="1313797" cy="1369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12082" y="2966987"/>
            <a:ext cx="1318088" cy="1318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0"/>
          <p:cNvPicPr preferRelativeResize="0"/>
          <p:nvPr/>
        </p:nvPicPr>
        <p:blipFill rotWithShape="1">
          <a:blip r:embed="rId4">
            <a:alphaModFix/>
          </a:blip>
          <a:srcRect l="18386" t="17649" r="23756" b="19983"/>
          <a:stretch/>
        </p:blipFill>
        <p:spPr>
          <a:xfrm>
            <a:off x="9402527" y="2934180"/>
            <a:ext cx="1313797" cy="1369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0"/>
          <p:cNvPicPr preferRelativeResize="0"/>
          <p:nvPr/>
        </p:nvPicPr>
        <p:blipFill rotWithShape="1">
          <a:blip r:embed="rId4">
            <a:alphaModFix/>
          </a:blip>
          <a:srcRect l="18386" t="17649" r="23756" b="19983"/>
          <a:stretch/>
        </p:blipFill>
        <p:spPr>
          <a:xfrm>
            <a:off x="6763357" y="2915716"/>
            <a:ext cx="1313797" cy="1369359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0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팀원 별 역할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진행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E21911-B5F7-446D-AD77-730F123C48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1083" y="2118719"/>
            <a:ext cx="8128000" cy="400105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9" name="Google Shape;399;p31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51" name="Google Shape;351;p31"/>
          <p:cNvGrpSpPr/>
          <p:nvPr/>
        </p:nvGrpSpPr>
        <p:grpSpPr>
          <a:xfrm>
            <a:off x="757375" y="1593141"/>
            <a:ext cx="2332817" cy="4342206"/>
            <a:chOff x="1085291" y="1839555"/>
            <a:chExt cx="2200021" cy="3460827"/>
          </a:xfrm>
        </p:grpSpPr>
        <p:grpSp>
          <p:nvGrpSpPr>
            <p:cNvPr id="352" name="Google Shape;352;p31"/>
            <p:cNvGrpSpPr/>
            <p:nvPr/>
          </p:nvGrpSpPr>
          <p:grpSpPr>
            <a:xfrm>
              <a:off x="1085291" y="1839555"/>
              <a:ext cx="1395474" cy="3291840"/>
              <a:chOff x="1085291" y="1839555"/>
              <a:chExt cx="1306387" cy="3291840"/>
            </a:xfrm>
          </p:grpSpPr>
          <p:sp>
            <p:nvSpPr>
              <p:cNvPr id="353" name="Google Shape;353;p31"/>
              <p:cNvSpPr/>
              <p:nvPr/>
            </p:nvSpPr>
            <p:spPr>
              <a:xfrm>
                <a:off x="1085291" y="1839555"/>
                <a:ext cx="45719" cy="329184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  <p:sp>
            <p:nvSpPr>
              <p:cNvPr id="354" name="Google Shape;354;p31"/>
              <p:cNvSpPr/>
              <p:nvPr/>
            </p:nvSpPr>
            <p:spPr>
              <a:xfrm>
                <a:off x="1121527" y="1839555"/>
                <a:ext cx="1270151" cy="461665"/>
              </a:xfrm>
              <a:prstGeom prst="foldedCorner">
                <a:avLst>
                  <a:gd name="adj" fmla="val 24771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</p:grpSp>
        <p:sp>
          <p:nvSpPr>
            <p:cNvPr id="355" name="Google Shape;355;p31"/>
            <p:cNvSpPr/>
            <p:nvPr/>
          </p:nvSpPr>
          <p:spPr>
            <a:xfrm>
              <a:off x="1273632" y="4940382"/>
              <a:ext cx="2011680" cy="360000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70400">
                  <a:srgbClr val="BBD6EE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1093633" y="4932769"/>
              <a:ext cx="360000" cy="3600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</p:grpSp>
      <p:grpSp>
        <p:nvGrpSpPr>
          <p:cNvPr id="357" name="Google Shape;357;p31"/>
          <p:cNvGrpSpPr/>
          <p:nvPr/>
        </p:nvGrpSpPr>
        <p:grpSpPr>
          <a:xfrm>
            <a:off x="3325953" y="1593141"/>
            <a:ext cx="2328402" cy="4342206"/>
            <a:chOff x="2928601" y="1839555"/>
            <a:chExt cx="2195857" cy="3460827"/>
          </a:xfrm>
        </p:grpSpPr>
        <p:grpSp>
          <p:nvGrpSpPr>
            <p:cNvPr id="358" name="Google Shape;358;p31"/>
            <p:cNvGrpSpPr/>
            <p:nvPr/>
          </p:nvGrpSpPr>
          <p:grpSpPr>
            <a:xfrm>
              <a:off x="2928601" y="1839555"/>
              <a:ext cx="1395474" cy="3291840"/>
              <a:chOff x="1095362" y="1839555"/>
              <a:chExt cx="1306387" cy="3291840"/>
            </a:xfrm>
          </p:grpSpPr>
          <p:sp>
            <p:nvSpPr>
              <p:cNvPr id="359" name="Google Shape;359;p31"/>
              <p:cNvSpPr/>
              <p:nvPr/>
            </p:nvSpPr>
            <p:spPr>
              <a:xfrm>
                <a:off x="1095362" y="1839555"/>
                <a:ext cx="45719" cy="329184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  <p:sp>
            <p:nvSpPr>
              <p:cNvPr id="360" name="Google Shape;360;p31"/>
              <p:cNvSpPr/>
              <p:nvPr/>
            </p:nvSpPr>
            <p:spPr>
              <a:xfrm>
                <a:off x="1131598" y="1839555"/>
                <a:ext cx="1270151" cy="461665"/>
              </a:xfrm>
              <a:prstGeom prst="foldedCorner">
                <a:avLst>
                  <a:gd name="adj" fmla="val 24771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</p:grpSp>
        <p:sp>
          <p:nvSpPr>
            <p:cNvPr id="361" name="Google Shape;361;p31"/>
            <p:cNvSpPr/>
            <p:nvPr/>
          </p:nvSpPr>
          <p:spPr>
            <a:xfrm>
              <a:off x="3112778" y="4940382"/>
              <a:ext cx="2011680" cy="360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70400">
                  <a:srgbClr val="B3C6E7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933692" y="4927070"/>
              <a:ext cx="360000" cy="3600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</p:grpSp>
      <p:grpSp>
        <p:nvGrpSpPr>
          <p:cNvPr id="363" name="Google Shape;363;p31"/>
          <p:cNvGrpSpPr/>
          <p:nvPr/>
        </p:nvGrpSpPr>
        <p:grpSpPr>
          <a:xfrm>
            <a:off x="5881545" y="1593141"/>
            <a:ext cx="2331141" cy="4342206"/>
            <a:chOff x="4771911" y="1839555"/>
            <a:chExt cx="2198440" cy="3460827"/>
          </a:xfrm>
        </p:grpSpPr>
        <p:grpSp>
          <p:nvGrpSpPr>
            <p:cNvPr id="364" name="Google Shape;364;p31"/>
            <p:cNvGrpSpPr/>
            <p:nvPr/>
          </p:nvGrpSpPr>
          <p:grpSpPr>
            <a:xfrm>
              <a:off x="4771911" y="1839555"/>
              <a:ext cx="1395474" cy="3291840"/>
              <a:chOff x="1105433" y="1839555"/>
              <a:chExt cx="1306387" cy="3291840"/>
            </a:xfrm>
          </p:grpSpPr>
          <p:sp>
            <p:nvSpPr>
              <p:cNvPr id="365" name="Google Shape;365;p31"/>
              <p:cNvSpPr/>
              <p:nvPr/>
            </p:nvSpPr>
            <p:spPr>
              <a:xfrm>
                <a:off x="1105433" y="1839555"/>
                <a:ext cx="45719" cy="3291840"/>
              </a:xfrm>
              <a:prstGeom prst="rect">
                <a:avLst/>
              </a:prstGeom>
              <a:solidFill>
                <a:srgbClr val="2F549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  <p:sp>
            <p:nvSpPr>
              <p:cNvPr id="366" name="Google Shape;366;p31"/>
              <p:cNvSpPr/>
              <p:nvPr/>
            </p:nvSpPr>
            <p:spPr>
              <a:xfrm>
                <a:off x="1141669" y="1839555"/>
                <a:ext cx="1270151" cy="461665"/>
              </a:xfrm>
              <a:prstGeom prst="foldedCorner">
                <a:avLst>
                  <a:gd name="adj" fmla="val 24771"/>
                </a:avLst>
              </a:prstGeom>
              <a:solidFill>
                <a:srgbClr val="2F549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</p:grpSp>
        <p:sp>
          <p:nvSpPr>
            <p:cNvPr id="367" name="Google Shape;367;p31"/>
            <p:cNvSpPr/>
            <p:nvPr/>
          </p:nvSpPr>
          <p:spPr>
            <a:xfrm>
              <a:off x="4958671" y="4940382"/>
              <a:ext cx="2011680" cy="3600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22000">
                  <a:schemeClr val="accent1"/>
                </a:gs>
                <a:gs pos="40000">
                  <a:schemeClr val="accent1"/>
                </a:gs>
                <a:gs pos="70400">
                  <a:srgbClr val="B3C6E7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73751" y="4932769"/>
              <a:ext cx="360000" cy="3600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2F549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</p:grpSp>
      <p:grpSp>
        <p:nvGrpSpPr>
          <p:cNvPr id="369" name="Google Shape;369;p31"/>
          <p:cNvGrpSpPr/>
          <p:nvPr/>
        </p:nvGrpSpPr>
        <p:grpSpPr>
          <a:xfrm>
            <a:off x="8442019" y="1593141"/>
            <a:ext cx="2336225" cy="4342206"/>
            <a:chOff x="6604463" y="1839555"/>
            <a:chExt cx="2203235" cy="3460827"/>
          </a:xfrm>
        </p:grpSpPr>
        <p:grpSp>
          <p:nvGrpSpPr>
            <p:cNvPr id="370" name="Google Shape;370;p31"/>
            <p:cNvGrpSpPr/>
            <p:nvPr/>
          </p:nvGrpSpPr>
          <p:grpSpPr>
            <a:xfrm>
              <a:off x="6604463" y="1839555"/>
              <a:ext cx="1395474" cy="3291840"/>
              <a:chOff x="1105433" y="1839555"/>
              <a:chExt cx="1306387" cy="3291840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1105433" y="1839555"/>
                <a:ext cx="45719" cy="3291840"/>
              </a:xfrm>
              <a:prstGeom prst="rect">
                <a:avLst/>
              </a:prstGeom>
              <a:solidFill>
                <a:srgbClr val="1F38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1141669" y="1839555"/>
                <a:ext cx="1270151" cy="461665"/>
              </a:xfrm>
              <a:prstGeom prst="foldedCorner">
                <a:avLst>
                  <a:gd name="adj" fmla="val 24771"/>
                </a:avLst>
              </a:prstGeom>
              <a:solidFill>
                <a:srgbClr val="1F38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sym typeface="Arial"/>
                </a:endParaRPr>
              </a:p>
            </p:txBody>
          </p:sp>
        </p:grpSp>
        <p:sp>
          <p:nvSpPr>
            <p:cNvPr id="373" name="Google Shape;373;p31"/>
            <p:cNvSpPr/>
            <p:nvPr/>
          </p:nvSpPr>
          <p:spPr>
            <a:xfrm>
              <a:off x="6796018" y="4940382"/>
              <a:ext cx="2011680" cy="360000"/>
            </a:xfrm>
            <a:prstGeom prst="rect">
              <a:avLst/>
            </a:prstGeom>
            <a:gradFill>
              <a:gsLst>
                <a:gs pos="0">
                  <a:srgbClr val="1F3864"/>
                </a:gs>
                <a:gs pos="7000">
                  <a:srgbClr val="1F3864"/>
                </a:gs>
                <a:gs pos="28000">
                  <a:srgbClr val="1F3864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6613810" y="4938468"/>
              <a:ext cx="360000" cy="3600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rgbClr val="1F386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3F3F3F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endParaRPr>
            </a:p>
          </p:txBody>
        </p:sp>
      </p:grpSp>
      <p:sp>
        <p:nvSpPr>
          <p:cNvPr id="375" name="Google Shape;375;p31"/>
          <p:cNvSpPr txBox="1"/>
          <p:nvPr/>
        </p:nvSpPr>
        <p:spPr>
          <a:xfrm>
            <a:off x="3350230" y="1626294"/>
            <a:ext cx="143478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i="0" u="none" strike="noStrike" cap="none" dirty="0">
                <a:solidFill>
                  <a:schemeClr val="l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2주차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76" name="Google Shape;376;p31"/>
          <p:cNvSpPr/>
          <p:nvPr/>
        </p:nvSpPr>
        <p:spPr>
          <a:xfrm>
            <a:off x="780190" y="1626294"/>
            <a:ext cx="1435000" cy="57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i="0" u="none" strike="noStrike" cap="none" dirty="0">
                <a:solidFill>
                  <a:schemeClr val="l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1주차</a:t>
            </a:r>
            <a:endParaRPr sz="2000" b="0" i="0" u="none" strike="noStrike" cap="none" dirty="0">
              <a:solidFill>
                <a:schemeClr val="lt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377" name="Google Shape;377;p31"/>
          <p:cNvSpPr txBox="1"/>
          <p:nvPr/>
        </p:nvSpPr>
        <p:spPr>
          <a:xfrm>
            <a:off x="795011" y="5012259"/>
            <a:ext cx="179702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 dirty="0">
                <a:solidFill>
                  <a:schemeClr val="accent5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분석 및 계획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78" name="Google Shape;378;p31"/>
          <p:cNvSpPr txBox="1"/>
          <p:nvPr/>
        </p:nvSpPr>
        <p:spPr>
          <a:xfrm>
            <a:off x="3370024" y="5012259"/>
            <a:ext cx="2268742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>
                <a:solidFill>
                  <a:schemeClr val="accen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애플리케이션 설계</a:t>
            </a:r>
            <a:endParaRPr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79" name="Google Shape;379;p31"/>
          <p:cNvSpPr txBox="1"/>
          <p:nvPr/>
        </p:nvSpPr>
        <p:spPr>
          <a:xfrm>
            <a:off x="5936466" y="5012259"/>
            <a:ext cx="3089478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>
                <a:solidFill>
                  <a:srgbClr val="2F549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구현 및 단위 테스트</a:t>
            </a:r>
            <a:endParaRPr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80" name="Google Shape;380;p31"/>
          <p:cNvSpPr txBox="1"/>
          <p:nvPr/>
        </p:nvSpPr>
        <p:spPr>
          <a:xfrm>
            <a:off x="8505054" y="5012259"/>
            <a:ext cx="237688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none" strike="noStrike" cap="none">
                <a:solidFill>
                  <a:srgbClr val="1F3864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통합 테스트 및 정리</a:t>
            </a:r>
            <a:endParaRPr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381" name="Google Shape;381;p31"/>
          <p:cNvGrpSpPr/>
          <p:nvPr/>
        </p:nvGrpSpPr>
        <p:grpSpPr>
          <a:xfrm>
            <a:off x="895830" y="2592676"/>
            <a:ext cx="2902703" cy="1851828"/>
            <a:chOff x="8265486" y="2475464"/>
            <a:chExt cx="3283552" cy="1475945"/>
          </a:xfrm>
        </p:grpSpPr>
        <p:sp>
          <p:nvSpPr>
            <p:cNvPr id="382" name="Google Shape;382;p31"/>
            <p:cNvSpPr txBox="1"/>
            <p:nvPr/>
          </p:nvSpPr>
          <p:spPr>
            <a:xfrm>
              <a:off x="8265486" y="247546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 dirty="0" err="1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주제,동기</a:t>
              </a:r>
              <a:r>
                <a:rPr lang="ko-KR" sz="1200" b="0" i="0" u="none" strike="noStrike" cap="none" dirty="0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/선정사유</a:t>
              </a:r>
              <a:endParaRPr sz="12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83" name="Google Shape;383;p31"/>
            <p:cNvSpPr txBox="1"/>
            <p:nvPr/>
          </p:nvSpPr>
          <p:spPr>
            <a:xfrm>
              <a:off x="8265486" y="343894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UI 및 프로세스 흐름도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84" name="Google Shape;384;p31"/>
            <p:cNvSpPr txBox="1"/>
            <p:nvPr/>
          </p:nvSpPr>
          <p:spPr>
            <a:xfrm>
              <a:off x="8265486" y="311778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요구 분석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85" name="Google Shape;385;p31"/>
            <p:cNvSpPr txBox="1"/>
            <p:nvPr/>
          </p:nvSpPr>
          <p:spPr>
            <a:xfrm>
              <a:off x="8265486" y="279662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사례분석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86" name="Google Shape;386;p31"/>
            <p:cNvSpPr txBox="1"/>
            <p:nvPr/>
          </p:nvSpPr>
          <p:spPr>
            <a:xfrm>
              <a:off x="8265486" y="376010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 dirty="0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WBS, 업무 분배, 스케줄</a:t>
              </a:r>
              <a:endParaRPr sz="12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</p:grpSp>
      <p:grpSp>
        <p:nvGrpSpPr>
          <p:cNvPr id="387" name="Google Shape;387;p31"/>
          <p:cNvGrpSpPr/>
          <p:nvPr/>
        </p:nvGrpSpPr>
        <p:grpSpPr>
          <a:xfrm>
            <a:off x="3467456" y="2592676"/>
            <a:ext cx="2485113" cy="2073427"/>
            <a:chOff x="8265486" y="2475464"/>
            <a:chExt cx="3283552" cy="1652564"/>
          </a:xfrm>
        </p:grpSpPr>
        <p:sp>
          <p:nvSpPr>
            <p:cNvPr id="388" name="Google Shape;388;p31"/>
            <p:cNvSpPr txBox="1"/>
            <p:nvPr/>
          </p:nvSpPr>
          <p:spPr>
            <a:xfrm>
              <a:off x="8265486" y="247546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 dirty="0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UI 프로토 타입 제작</a:t>
              </a:r>
              <a:endParaRPr sz="12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89" name="Google Shape;389;p31"/>
            <p:cNvSpPr txBox="1"/>
            <p:nvPr/>
          </p:nvSpPr>
          <p:spPr>
            <a:xfrm>
              <a:off x="8265486" y="343894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코드 stub 작성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90" name="Google Shape;390;p31"/>
            <p:cNvSpPr txBox="1"/>
            <p:nvPr/>
          </p:nvSpPr>
          <p:spPr>
            <a:xfrm>
              <a:off x="8265486" y="311778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클래스 다이어그램 작성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91" name="Google Shape;391;p31"/>
            <p:cNvSpPr txBox="1"/>
            <p:nvPr/>
          </p:nvSpPr>
          <p:spPr>
            <a:xfrm>
              <a:off x="8265486" y="279662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기본 레이아웃 작성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92" name="Google Shape;392;p31"/>
            <p:cNvSpPr txBox="1"/>
            <p:nvPr/>
          </p:nvSpPr>
          <p:spPr>
            <a:xfrm>
              <a:off x="8265486" y="3760104"/>
              <a:ext cx="3283552" cy="3679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외부 및 내부 서비스 연동 구성도 작성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</p:grpSp>
      <p:grpSp>
        <p:nvGrpSpPr>
          <p:cNvPr id="393" name="Google Shape;393;p31"/>
          <p:cNvGrpSpPr/>
          <p:nvPr/>
        </p:nvGrpSpPr>
        <p:grpSpPr>
          <a:xfrm>
            <a:off x="6030513" y="2592676"/>
            <a:ext cx="2199949" cy="642976"/>
            <a:chOff x="8265486" y="2475464"/>
            <a:chExt cx="3283552" cy="512465"/>
          </a:xfrm>
        </p:grpSpPr>
        <p:sp>
          <p:nvSpPr>
            <p:cNvPr id="394" name="Google Shape;394;p31"/>
            <p:cNvSpPr txBox="1"/>
            <p:nvPr/>
          </p:nvSpPr>
          <p:spPr>
            <a:xfrm>
              <a:off x="8265486" y="247546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프론트 단위 기능 구현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95" name="Google Shape;395;p31"/>
            <p:cNvSpPr txBox="1"/>
            <p:nvPr/>
          </p:nvSpPr>
          <p:spPr>
            <a:xfrm>
              <a:off x="8265486" y="279662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백엔드 단위 기능 구현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</p:grpSp>
      <p:grpSp>
        <p:nvGrpSpPr>
          <p:cNvPr id="396" name="Google Shape;396;p31"/>
          <p:cNvGrpSpPr/>
          <p:nvPr/>
        </p:nvGrpSpPr>
        <p:grpSpPr>
          <a:xfrm>
            <a:off x="8595712" y="2592676"/>
            <a:ext cx="2548829" cy="642976"/>
            <a:chOff x="8265486" y="2475464"/>
            <a:chExt cx="3283552" cy="512465"/>
          </a:xfrm>
        </p:grpSpPr>
        <p:sp>
          <p:nvSpPr>
            <p:cNvPr id="397" name="Google Shape;397;p31"/>
            <p:cNvSpPr txBox="1"/>
            <p:nvPr/>
          </p:nvSpPr>
          <p:spPr>
            <a:xfrm>
              <a:off x="8265486" y="247546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 dirty="0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UI 및 서비스간 연동 테스트</a:t>
              </a:r>
              <a:endParaRPr sz="12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  <p:sp>
          <p:nvSpPr>
            <p:cNvPr id="398" name="Google Shape;398;p31"/>
            <p:cNvSpPr txBox="1"/>
            <p:nvPr/>
          </p:nvSpPr>
          <p:spPr>
            <a:xfrm>
              <a:off x="8265486" y="2796624"/>
              <a:ext cx="3283552" cy="1913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171450" marR="0" lvl="0" indent="-17145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Wingdings" panose="05000000000000000000" pitchFamily="2" charset="2"/>
                <a:buChar char="ü"/>
              </a:pPr>
              <a:r>
                <a:rPr lang="ko-KR" sz="1200" b="0" i="0" u="none" strike="noStrike" cap="none">
                  <a:solidFill>
                    <a:srgbClr val="000000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sym typeface="Arial"/>
                </a:rPr>
                <a:t>발표 정리</a:t>
              </a:r>
              <a:endParaRPr sz="1200" b="0" i="0" u="none" strike="noStrike" cap="none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endParaRPr>
            </a:p>
          </p:txBody>
        </p:sp>
      </p:grpSp>
      <p:sp>
        <p:nvSpPr>
          <p:cNvPr id="400" name="Google Shape;400;p31"/>
          <p:cNvSpPr txBox="1"/>
          <p:nvPr/>
        </p:nvSpPr>
        <p:spPr>
          <a:xfrm>
            <a:off x="5907437" y="1626294"/>
            <a:ext cx="143478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i="0" u="none" strike="noStrike" cap="none">
                <a:solidFill>
                  <a:schemeClr val="l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3~5주차</a:t>
            </a:r>
            <a:endParaRPr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01" name="Google Shape;401;p31"/>
          <p:cNvSpPr txBox="1"/>
          <p:nvPr/>
        </p:nvSpPr>
        <p:spPr>
          <a:xfrm>
            <a:off x="8466849" y="1626294"/>
            <a:ext cx="143478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i="0" u="none" strike="noStrike" cap="none">
                <a:solidFill>
                  <a:schemeClr val="lt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6주차</a:t>
            </a:r>
            <a:endParaRPr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02" name="Google Shape;402;p31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주 단위 주요일정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2D9F29-C47E-409C-B220-C12D0B5C941C}"/>
              </a:ext>
            </a:extLst>
          </p:cNvPr>
          <p:cNvSpPr txBox="1"/>
          <p:nvPr/>
        </p:nvSpPr>
        <p:spPr>
          <a:xfrm>
            <a:off x="8593286" y="2229236"/>
            <a:ext cx="2410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2021.04.12 ~ 2021.04.16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B895058-202F-4F69-95D2-A6D64F74BD06}"/>
              </a:ext>
            </a:extLst>
          </p:cNvPr>
          <p:cNvSpPr txBox="1"/>
          <p:nvPr/>
        </p:nvSpPr>
        <p:spPr>
          <a:xfrm>
            <a:off x="6069271" y="2229236"/>
            <a:ext cx="2410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2021.03.22 ~ 2021.04.09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BCE4B23-03C4-4E46-A0F2-391750F7A7F7}"/>
              </a:ext>
            </a:extLst>
          </p:cNvPr>
          <p:cNvSpPr txBox="1"/>
          <p:nvPr/>
        </p:nvSpPr>
        <p:spPr>
          <a:xfrm>
            <a:off x="3467456" y="2229236"/>
            <a:ext cx="2410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2021.03.15 ~ 2021.03.19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C19EF54-600B-4A20-AA6A-1B8426BA3152}"/>
              </a:ext>
            </a:extLst>
          </p:cNvPr>
          <p:cNvSpPr txBox="1"/>
          <p:nvPr/>
        </p:nvSpPr>
        <p:spPr>
          <a:xfrm>
            <a:off x="962825" y="2229235"/>
            <a:ext cx="2410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2021.03.08 ~ 2021.03.12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0" name="Google Shape;346;p30">
            <a:extLst>
              <a:ext uri="{FF2B5EF4-FFF2-40B4-BE49-F238E27FC236}">
                <a16:creationId xmlns:a16="http://schemas.microsoft.com/office/drawing/2014/main" id="{19922F05-8F3D-40EC-8E9E-0084E7533721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진행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9" name="Google Shape;419;p33"/>
          <p:cNvCxnSpPr/>
          <p:nvPr/>
        </p:nvCxnSpPr>
        <p:spPr>
          <a:xfrm>
            <a:off x="757382" y="922651"/>
            <a:ext cx="103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0" name="Google Shape;420;p33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협업 방법(</a:t>
            </a:r>
            <a:r>
              <a:rPr lang="ko-KR" dirty="0" err="1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Trello</a:t>
            </a: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)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pic>
        <p:nvPicPr>
          <p:cNvPr id="422" name="Google Shape;4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375" y="1226701"/>
            <a:ext cx="7915285" cy="4335278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3"/>
          <p:cNvSpPr txBox="1"/>
          <p:nvPr/>
        </p:nvSpPr>
        <p:spPr>
          <a:xfrm>
            <a:off x="6433739" y="3930562"/>
            <a:ext cx="4710843" cy="2457000"/>
          </a:xfrm>
          <a:prstGeom prst="rect">
            <a:avLst/>
          </a:prstGeom>
          <a:solidFill>
            <a:srgbClr val="E5D9D9"/>
          </a:solidFill>
          <a:ln>
            <a:noFill/>
          </a:ln>
          <a:effectLst>
            <a:outerShdw blurRad="71438" dist="66675" dir="63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Trello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Kanban system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그대로 반영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직관적인 인터페이스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사용자로 하여금 한 눈에 정보를 인지 할 수 있다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별도 도구 없이 다양한 업무 진행 및 커뮤니케이션 가능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2. ‘Team – Board – </a:t>
            </a:r>
            <a:r>
              <a:rPr lang="en-US" altLang="ko-KR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Lits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– Card’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기본 다양한 제작 가능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편리한 파일 공유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" name="Google Shape;346;p30">
            <a:extLst>
              <a:ext uri="{FF2B5EF4-FFF2-40B4-BE49-F238E27FC236}">
                <a16:creationId xmlns:a16="http://schemas.microsoft.com/office/drawing/2014/main" id="{EC596E8D-F283-49D6-8B79-37AB10D6BDE7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진행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4"/>
          <p:cNvSpPr txBox="1"/>
          <p:nvPr/>
        </p:nvSpPr>
        <p:spPr>
          <a:xfrm>
            <a:off x="1356049" y="2662629"/>
            <a:ext cx="9479902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ko-KR" sz="4400" b="0" i="0" u="none" strike="noStrike" cap="none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감사합니다</a:t>
            </a:r>
            <a:endParaRPr sz="4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sp>
        <p:nvSpPr>
          <p:cNvPr id="4" name="Google Shape;92;p13">
            <a:extLst>
              <a:ext uri="{FF2B5EF4-FFF2-40B4-BE49-F238E27FC236}">
                <a16:creationId xmlns:a16="http://schemas.microsoft.com/office/drawing/2014/main" id="{07CFCEAE-FA5D-4756-BB1C-EB6FCAAA5029}"/>
              </a:ext>
            </a:extLst>
          </p:cNvPr>
          <p:cNvSpPr txBox="1"/>
          <p:nvPr/>
        </p:nvSpPr>
        <p:spPr>
          <a:xfrm>
            <a:off x="7806902" y="6142928"/>
            <a:ext cx="4143919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곽정원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 err="1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곽원근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 err="1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구희애</a:t>
            </a: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, </a:t>
            </a:r>
            <a:r>
              <a:rPr lang="ko-KR" altLang="en-US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김예은</a:t>
            </a: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sz="18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5" name="Google Shape;92;p13">
            <a:extLst>
              <a:ext uri="{FF2B5EF4-FFF2-40B4-BE49-F238E27FC236}">
                <a16:creationId xmlns:a16="http://schemas.microsoft.com/office/drawing/2014/main" id="{75766F90-552B-4369-997B-730B744C5266}"/>
              </a:ext>
            </a:extLst>
          </p:cNvPr>
          <p:cNvSpPr txBox="1"/>
          <p:nvPr/>
        </p:nvSpPr>
        <p:spPr>
          <a:xfrm>
            <a:off x="7654502" y="5630317"/>
            <a:ext cx="4143919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altLang="ko-KR" sz="18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4K</a:t>
            </a:r>
            <a:endParaRPr sz="18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25" y="1585500"/>
            <a:ext cx="4991825" cy="404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1000" y="0"/>
            <a:ext cx="3108300" cy="2426125"/>
          </a:xfrm>
          <a:prstGeom prst="rect">
            <a:avLst/>
          </a:prstGeom>
          <a:solidFill>
            <a:srgbClr val="E5D9D9"/>
          </a:solidFill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35250" y="5298925"/>
            <a:ext cx="4232250" cy="155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5400000">
            <a:off x="7663875" y="6148384"/>
            <a:ext cx="180975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1321594" y="400204"/>
            <a:ext cx="48462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500" b="1" i="0" u="none" strike="noStrike" cap="none" dirty="0">
                <a:solidFill>
                  <a:srgbClr val="000000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CON</a:t>
            </a:r>
            <a:r>
              <a:rPr lang="ko-KR" sz="6500" b="1" i="0" u="none" strike="noStrike" cap="none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sym typeface="Arial"/>
              </a:rPr>
              <a:t>TENTS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1321600" y="2562324"/>
            <a:ext cx="4991700" cy="26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440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01 프로젝트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개요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02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진행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03 </a:t>
            </a:r>
            <a:r>
              <a:rPr lang="ko-KR" altLang="en-US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프로젝트 내용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1525" y="1051700"/>
            <a:ext cx="4991825" cy="490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00209"/>
            <a:ext cx="2960016" cy="2426118"/>
          </a:xfrm>
          <a:prstGeom prst="rect">
            <a:avLst/>
          </a:prstGeom>
          <a:solidFill>
            <a:srgbClr val="E5D9D9"/>
          </a:solidFill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86680" y="1720449"/>
            <a:ext cx="2105320" cy="423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011025" y="4717134"/>
            <a:ext cx="180975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6711375" y="2065175"/>
            <a:ext cx="56592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5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1321600" y="1571726"/>
            <a:ext cx="4991700" cy="47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440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algun Gothic"/>
                <a:sym typeface="Malgun Gothic"/>
              </a:rPr>
              <a:t> </a:t>
            </a: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01 프로젝트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주제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02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동기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03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사례분석</a:t>
            </a: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 dirty="0">
              <a:solidFill>
                <a:srgbClr val="000000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b="0" i="0" u="none" strike="noStrike" cap="none" dirty="0">
                <a:solidFill>
                  <a:srgbClr val="000000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sym typeface="Arial"/>
              </a:rPr>
              <a:t> 04 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프로젝트 요구사항 분석</a:t>
            </a: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05 프로세스 다이어그램</a:t>
            </a: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0</a:t>
            </a:r>
            <a:r>
              <a:rPr lang="en-US" alt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6</a:t>
            </a:r>
            <a:r>
              <a:rPr lang="ko-KR" sz="2100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사용기술</a:t>
            </a: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/>
        </p:nvSpPr>
        <p:spPr>
          <a:xfrm>
            <a:off x="2011800" y="2759606"/>
            <a:ext cx="8168400" cy="133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2600" b="0" i="0" u="none" strike="noStrike" cap="none" dirty="0">
                <a:solidFill>
                  <a:srgbClr val="999999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마이크로 서비스 아키텍처</a:t>
            </a:r>
            <a:r>
              <a:rPr lang="ko-KR" sz="2600" b="0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기반 </a:t>
            </a:r>
            <a:endParaRPr sz="26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2800" b="1" i="0" u="none" strike="noStrike" cap="none" dirty="0">
                <a:solidFill>
                  <a:srgbClr val="00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전통시장 라이브 커머스</a:t>
            </a:r>
            <a:r>
              <a:rPr lang="ko-KR" sz="28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와 스마트 스토어</a:t>
            </a:r>
            <a:endParaRPr sz="2800" b="1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프로젝트 주제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cxnSp>
        <p:nvCxnSpPr>
          <p:cNvPr id="121" name="Google Shape;121;p16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18D83128-A4DF-4547-B939-73239415D56F}"/>
              </a:ext>
            </a:extLst>
          </p:cNvPr>
          <p:cNvSpPr/>
          <p:nvPr/>
        </p:nvSpPr>
        <p:spPr>
          <a:xfrm>
            <a:off x="6707375" y="4753231"/>
            <a:ext cx="1996500" cy="2061121"/>
          </a:xfrm>
          <a:prstGeom prst="rect">
            <a:avLst/>
          </a:prstGeom>
          <a:solidFill>
            <a:srgbClr val="E5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B94950F-9FCD-4EE6-88F2-CAFF1A3B25FE}"/>
              </a:ext>
            </a:extLst>
          </p:cNvPr>
          <p:cNvSpPr/>
          <p:nvPr/>
        </p:nvSpPr>
        <p:spPr>
          <a:xfrm>
            <a:off x="3320975" y="4777096"/>
            <a:ext cx="1996500" cy="2061121"/>
          </a:xfrm>
          <a:prstGeom prst="rect">
            <a:avLst/>
          </a:prstGeom>
          <a:solidFill>
            <a:srgbClr val="E5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45F6E90-0C61-4BB4-86F2-E91E5C537489}"/>
              </a:ext>
            </a:extLst>
          </p:cNvPr>
          <p:cNvSpPr/>
          <p:nvPr/>
        </p:nvSpPr>
        <p:spPr>
          <a:xfrm>
            <a:off x="5014175" y="936603"/>
            <a:ext cx="1996500" cy="2061121"/>
          </a:xfrm>
          <a:prstGeom prst="rect">
            <a:avLst/>
          </a:prstGeom>
          <a:solidFill>
            <a:srgbClr val="E5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60B9FA3-06E6-4844-BC03-028A8DCBD051}"/>
              </a:ext>
            </a:extLst>
          </p:cNvPr>
          <p:cNvSpPr/>
          <p:nvPr/>
        </p:nvSpPr>
        <p:spPr>
          <a:xfrm>
            <a:off x="8416050" y="922651"/>
            <a:ext cx="1996500" cy="2061121"/>
          </a:xfrm>
          <a:prstGeom prst="rect">
            <a:avLst/>
          </a:prstGeom>
          <a:solidFill>
            <a:srgbClr val="E5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C45F0F-A179-4EB9-B09D-9A124501F1AC}"/>
              </a:ext>
            </a:extLst>
          </p:cNvPr>
          <p:cNvSpPr/>
          <p:nvPr/>
        </p:nvSpPr>
        <p:spPr>
          <a:xfrm>
            <a:off x="1550850" y="936603"/>
            <a:ext cx="1996500" cy="2061121"/>
          </a:xfrm>
          <a:prstGeom prst="rect">
            <a:avLst/>
          </a:prstGeom>
          <a:solidFill>
            <a:srgbClr val="E5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Google Shape;284;p27"/>
          <p:cNvSpPr/>
          <p:nvPr/>
        </p:nvSpPr>
        <p:spPr>
          <a:xfrm>
            <a:off x="1550850" y="2021757"/>
            <a:ext cx="1996500" cy="1996500"/>
          </a:xfrm>
          <a:prstGeom prst="ellipse">
            <a:avLst/>
          </a:prstGeom>
          <a:solidFill>
            <a:srgbClr val="E5D9D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6" name="Google Shape;286;p27"/>
          <p:cNvCxnSpPr/>
          <p:nvPr/>
        </p:nvCxnSpPr>
        <p:spPr>
          <a:xfrm>
            <a:off x="757382" y="922651"/>
            <a:ext cx="103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7" name="Google Shape;287;p27"/>
          <p:cNvSpPr txBox="1"/>
          <p:nvPr/>
        </p:nvSpPr>
        <p:spPr>
          <a:xfrm>
            <a:off x="978595" y="2333043"/>
            <a:ext cx="31410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Vue.js</a:t>
            </a:r>
            <a:endParaRPr lang="en-US" altLang="ko-KR"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Node.js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Spring</a:t>
            </a:r>
            <a:endParaRPr lang="en-US" altLang="ko-KR"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(Boot, Cloud)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88" name="Google Shape;288;p27"/>
          <p:cNvSpPr txBox="1"/>
          <p:nvPr/>
        </p:nvSpPr>
        <p:spPr>
          <a:xfrm>
            <a:off x="978595" y="1466842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프레임 워크</a:t>
            </a:r>
            <a:endParaRPr sz="11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5014175" y="2021757"/>
            <a:ext cx="1996500" cy="1996500"/>
          </a:xfrm>
          <a:prstGeom prst="ellipse">
            <a:avLst/>
          </a:prstGeom>
          <a:solidFill>
            <a:srgbClr val="E5D9D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7"/>
          <p:cNvSpPr txBox="1"/>
          <p:nvPr/>
        </p:nvSpPr>
        <p:spPr>
          <a:xfrm>
            <a:off x="4441920" y="2358192"/>
            <a:ext cx="3141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HTML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CSS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Java</a:t>
            </a: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script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JAVA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2" name="Google Shape;292;p27"/>
          <p:cNvSpPr txBox="1"/>
          <p:nvPr/>
        </p:nvSpPr>
        <p:spPr>
          <a:xfrm>
            <a:off x="4441920" y="1466842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언어</a:t>
            </a:r>
            <a:endParaRPr sz="1100" b="0" i="0" u="none" strike="noStrike" cap="none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294" name="Google Shape;294;p27"/>
          <p:cNvSpPr/>
          <p:nvPr/>
        </p:nvSpPr>
        <p:spPr>
          <a:xfrm>
            <a:off x="3320975" y="3811157"/>
            <a:ext cx="1996500" cy="1996500"/>
          </a:xfrm>
          <a:prstGeom prst="ellipse">
            <a:avLst/>
          </a:prstGeom>
          <a:solidFill>
            <a:srgbClr val="E5D9D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7"/>
          <p:cNvSpPr txBox="1"/>
          <p:nvPr/>
        </p:nvSpPr>
        <p:spPr>
          <a:xfrm>
            <a:off x="2748720" y="3844292"/>
            <a:ext cx="31410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EC2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S3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RDS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CloudFront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API </a:t>
            </a: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Gateway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IAM</a:t>
            </a:r>
            <a:endParaRPr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6" name="Google Shape;296;p27"/>
          <p:cNvSpPr txBox="1"/>
          <p:nvPr/>
        </p:nvSpPr>
        <p:spPr>
          <a:xfrm>
            <a:off x="2748720" y="6005175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AWS</a:t>
            </a:r>
            <a:endParaRPr sz="11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8416050" y="2021757"/>
            <a:ext cx="1996500" cy="1996500"/>
          </a:xfrm>
          <a:prstGeom prst="ellipse">
            <a:avLst/>
          </a:prstGeom>
          <a:solidFill>
            <a:srgbClr val="E5D9D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7"/>
          <p:cNvSpPr txBox="1"/>
          <p:nvPr/>
        </p:nvSpPr>
        <p:spPr>
          <a:xfrm>
            <a:off x="7843795" y="2263668"/>
            <a:ext cx="3141000" cy="126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MySQL</a:t>
            </a:r>
            <a:endParaRPr lang="en-US" altLang="ko-KR" sz="2000" dirty="0">
              <a:solidFill>
                <a:schemeClr val="dk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(</a:t>
            </a:r>
            <a:r>
              <a:rPr lang="en-US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Server)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MySQL Workbench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(Client)</a:t>
            </a:r>
            <a:endParaRPr sz="1100" b="0" i="0" u="none" strike="noStrike" cap="none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7843795" y="1466842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DB</a:t>
            </a:r>
            <a:endParaRPr sz="1100" b="0" i="0" u="none" strike="noStrike" cap="none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사용기술 및 서비스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26" name="Google Shape;120;p16">
            <a:extLst>
              <a:ext uri="{FF2B5EF4-FFF2-40B4-BE49-F238E27FC236}">
                <a16:creationId xmlns:a16="http://schemas.microsoft.com/office/drawing/2014/main" id="{C754F561-2C16-4E8E-B4B1-3DAC8A604C91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  <p:sp>
        <p:nvSpPr>
          <p:cNvPr id="298" name="Google Shape;298;p27"/>
          <p:cNvSpPr/>
          <p:nvPr/>
        </p:nvSpPr>
        <p:spPr>
          <a:xfrm>
            <a:off x="6707375" y="3811157"/>
            <a:ext cx="1996500" cy="1996500"/>
          </a:xfrm>
          <a:prstGeom prst="ellipse">
            <a:avLst/>
          </a:prstGeom>
          <a:solidFill>
            <a:srgbClr val="E5D9D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7"/>
          <p:cNvSpPr txBox="1"/>
          <p:nvPr/>
        </p:nvSpPr>
        <p:spPr>
          <a:xfrm>
            <a:off x="6135120" y="4609292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 err="1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Rabbit</a:t>
            </a:r>
            <a:r>
              <a:rPr lang="ko-KR" sz="2000" dirty="0">
                <a:solidFill>
                  <a:schemeClr val="dk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MQ</a:t>
            </a:r>
            <a:endParaRPr sz="1100" b="0" i="0" u="none" strike="noStrike" cap="none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300" name="Google Shape;300;p27"/>
          <p:cNvSpPr txBox="1"/>
          <p:nvPr/>
        </p:nvSpPr>
        <p:spPr>
          <a:xfrm>
            <a:off x="6167604" y="6005412"/>
            <a:ext cx="31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미들웨어</a:t>
            </a:r>
            <a:endParaRPr sz="1100" b="0" i="0" u="none" strike="noStrike" cap="none" dirty="0">
              <a:solidFill>
                <a:srgbClr val="0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/>
        </p:nvSpPr>
        <p:spPr>
          <a:xfrm>
            <a:off x="1079850" y="5827175"/>
            <a:ext cx="45747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코로나 19사태로 </a:t>
            </a:r>
            <a:r>
              <a:rPr lang="ko-KR" sz="1800" b="0" i="0" u="none" strike="noStrike" cap="none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비대면</a:t>
            </a: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 비접촉을 추구하는 </a:t>
            </a:r>
            <a:r>
              <a:rPr lang="ko-KR" sz="1800" b="0" i="0" u="none" strike="noStrike" cap="none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언택트</a:t>
            </a: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 경제가 급부상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프로젝트 동기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>
            <a:off x="757382" y="922651"/>
            <a:ext cx="103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850" y="1409659"/>
            <a:ext cx="4574695" cy="426209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 txBox="1"/>
          <p:nvPr/>
        </p:nvSpPr>
        <p:spPr>
          <a:xfrm>
            <a:off x="6662275" y="5827175"/>
            <a:ext cx="40749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비대면</a:t>
            </a: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 거래에 취약한 전통시장에 </a:t>
            </a:r>
            <a:endParaRPr sz="1800" b="0" i="0" u="none" strike="noStrike" cap="none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온라인 장보기 확대 발판 마련</a:t>
            </a:r>
            <a:endParaRPr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2400" y="1409650"/>
            <a:ext cx="4074850" cy="42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/>
          <p:nvPr/>
        </p:nvSpPr>
        <p:spPr>
          <a:xfrm>
            <a:off x="5930450" y="6022325"/>
            <a:ext cx="601800" cy="39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A9999"/>
          </a:solidFill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A9999"/>
              </a:solidFill>
              <a:highlight>
                <a:srgbClr val="EA9999"/>
              </a:highlight>
            </a:endParaRPr>
          </a:p>
        </p:txBody>
      </p:sp>
      <p:sp>
        <p:nvSpPr>
          <p:cNvPr id="10" name="Google Shape;120;p16">
            <a:extLst>
              <a:ext uri="{FF2B5EF4-FFF2-40B4-BE49-F238E27FC236}">
                <a16:creationId xmlns:a16="http://schemas.microsoft.com/office/drawing/2014/main" id="{66EC2F95-DFB8-4A73-AD2F-B409B0EB09AC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0514" y="1384316"/>
            <a:ext cx="6410325" cy="451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13112" y="1384316"/>
            <a:ext cx="2790825" cy="4514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18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1" name="Google Shape;141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08525" y="254190"/>
            <a:ext cx="1636023" cy="544002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사례분석.1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8" name="Google Shape;120;p16">
            <a:extLst>
              <a:ext uri="{FF2B5EF4-FFF2-40B4-BE49-F238E27FC236}">
                <a16:creationId xmlns:a16="http://schemas.microsoft.com/office/drawing/2014/main" id="{BF7D5CE2-2831-42AD-836C-CC19D0A615B3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825" y="1573772"/>
            <a:ext cx="5133975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1546" y="2169119"/>
            <a:ext cx="5124450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733625" y="1573772"/>
            <a:ext cx="5162550" cy="28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5996" y="2169119"/>
            <a:ext cx="4779832" cy="26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6087" y="2944021"/>
            <a:ext cx="4779825" cy="26969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9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4" name="Google Shape;154;p1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08525" y="254190"/>
            <a:ext cx="1636023" cy="54400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/>
        </p:nvSpPr>
        <p:spPr>
          <a:xfrm>
            <a:off x="2958852" y="6001265"/>
            <a:ext cx="292347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B2C(Business </a:t>
            </a:r>
            <a:r>
              <a:rPr lang="ko-KR" sz="1600" b="0" i="0" u="none" strike="noStrike" cap="none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to</a:t>
            </a:r>
            <a:r>
              <a:rPr lang="ko-KR" sz="16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 </a:t>
            </a:r>
            <a:r>
              <a:rPr lang="ko-KR" sz="1600" b="0" i="0" u="none" strike="noStrike" cap="none" dirty="0" err="1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Consumer</a:t>
            </a:r>
            <a:r>
              <a:rPr lang="ko-KR" sz="1600" b="0" i="0" u="none" strike="noStrike" cap="none" dirty="0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) </a:t>
            </a:r>
            <a:endParaRPr sz="1600" b="0" i="0" u="none" strike="noStrike" cap="none" dirty="0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6733625" y="5996846"/>
            <a:ext cx="292347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>
                <a:solidFill>
                  <a:srgbClr val="0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Arial"/>
              </a:rPr>
              <a:t>D2C(Direct to Consumer)</a:t>
            </a:r>
            <a:endParaRPr sz="1600" b="0" i="0" u="none" strike="noStrike" cap="none">
              <a:solidFill>
                <a:srgbClr val="000000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sym typeface="Arial"/>
            </a:endParaRPr>
          </a:p>
        </p:txBody>
      </p:sp>
      <p:cxnSp>
        <p:nvCxnSpPr>
          <p:cNvPr id="157" name="Google Shape;157;p19"/>
          <p:cNvCxnSpPr/>
          <p:nvPr/>
        </p:nvCxnSpPr>
        <p:spPr>
          <a:xfrm>
            <a:off x="5950965" y="6146877"/>
            <a:ext cx="45470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8" name="Google Shape;158;p19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사례분석.1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14" name="Google Shape;120;p16">
            <a:extLst>
              <a:ext uri="{FF2B5EF4-FFF2-40B4-BE49-F238E27FC236}">
                <a16:creationId xmlns:a16="http://schemas.microsoft.com/office/drawing/2014/main" id="{D30E02E7-E1E4-4AE1-8C31-2C823D0893B1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Google Shape;164;p20"/>
          <p:cNvGraphicFramePr/>
          <p:nvPr>
            <p:extLst>
              <p:ext uri="{D42A27DB-BD31-4B8C-83A1-F6EECF244321}">
                <p14:modId xmlns:p14="http://schemas.microsoft.com/office/powerpoint/2010/main" val="1340521309"/>
              </p:ext>
            </p:extLst>
          </p:nvPr>
        </p:nvGraphicFramePr>
        <p:xfrm>
          <a:off x="3158837" y="1466850"/>
          <a:ext cx="8128000" cy="4906762"/>
        </p:xfrm>
        <a:graphic>
          <a:graphicData uri="http://schemas.openxmlformats.org/drawingml/2006/table">
            <a:tbl>
              <a:tblPr firstRow="1" bandRow="1">
                <a:noFill/>
                <a:tableStyleId>{30512E3E-7846-4A45-B0E5-1A66C4CEDA93}</a:tableStyleId>
              </a:tblPr>
              <a:tblGrid>
                <a:gridCol w="78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4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50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소 개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0" i="0" u="none" strike="noStrike" cap="none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휴대폰으로 쉽고 편리하게 라이브 방송을 촬영하여, 실시간으로 고객과 상품에 대해 소통 및 판매가 가능한 방송 기능</a:t>
                      </a:r>
                      <a:endParaRPr sz="1400" u="none" strike="noStrike" cap="none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4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특 징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회원 수만 4,200만명(2019년 기준)에 육박하는 활발한 플랫폼인 네이버를 기반으로 하고 있으며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별도 큐레이션 없이 스마트폰만 있으면 언제 어디서나 라이브 방송을 할 수 있어 판매자의 자율성이 높다.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장 점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네이버 메인 페이지에 소개되고 있는 만큼, 잠재 고객들의 유입이 상당히 쉽다.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타 라이브 커머스 서비스보다 많은 콘텐츠를 제공하고 있다.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카테고리도 인플루언서, 푸드, 해외직구, 키즈 등 다양하게 세분화되어 있어 이용이 편리하다.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0" i="0" u="none" strike="noStrike" cap="none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네이버 페이 사용자라면 간편 결제, 추가 적립 혜택도 누릴 수 있다.</a:t>
                      </a:r>
                      <a:endParaRPr sz="1400" b="0" u="none" strike="noStrike" cap="none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7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strike="noStrike" cap="none">
                          <a:solidFill>
                            <a:schemeClr val="dk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단 점</a:t>
                      </a:r>
                      <a:endParaRPr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sz="1400" b="0" i="0" u="none" strike="noStrike" cap="none" dirty="0">
                          <a:solidFill>
                            <a:srgbClr val="000000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Arial"/>
                          <a:sym typeface="Arial"/>
                        </a:rPr>
                        <a:t>시청자수에 비해 구매 전환율이 낮다</a:t>
                      </a:r>
                      <a:endParaRPr sz="1400" u="none" strike="noStrike" cap="none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5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65" name="Google Shape;165;p20"/>
          <p:cNvCxnSpPr/>
          <p:nvPr/>
        </p:nvCxnSpPr>
        <p:spPr>
          <a:xfrm>
            <a:off x="757382" y="922651"/>
            <a:ext cx="1038716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6" name="Google Shape;16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707" y="3256008"/>
            <a:ext cx="2374375" cy="78951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/>
        </p:nvSpPr>
        <p:spPr>
          <a:xfrm>
            <a:off x="757375" y="600900"/>
            <a:ext cx="3627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사례분석.1</a:t>
            </a:r>
            <a:r>
              <a:rPr lang="ko-KR" b="0" i="0" u="none" strike="noStrike" cap="none" dirty="0">
                <a:solidFill>
                  <a:schemeClr val="dk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sym typeface="Arial"/>
              </a:rPr>
              <a:t> </a:t>
            </a:r>
            <a:endParaRPr b="0" i="0" u="none" strike="noStrike" cap="none" dirty="0">
              <a:solidFill>
                <a:schemeClr val="dk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sym typeface="Arial"/>
            </a:endParaRPr>
          </a:p>
        </p:txBody>
      </p:sp>
      <p:sp>
        <p:nvSpPr>
          <p:cNvPr id="7" name="Google Shape;120;p16">
            <a:extLst>
              <a:ext uri="{FF2B5EF4-FFF2-40B4-BE49-F238E27FC236}">
                <a16:creationId xmlns:a16="http://schemas.microsoft.com/office/drawing/2014/main" id="{036A81BD-60E7-44A0-9118-42AEB4843F54}"/>
              </a:ext>
            </a:extLst>
          </p:cNvPr>
          <p:cNvSpPr txBox="1"/>
          <p:nvPr/>
        </p:nvSpPr>
        <p:spPr>
          <a:xfrm>
            <a:off x="757375" y="142950"/>
            <a:ext cx="36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ko-KR" sz="2400" dirty="0">
                <a:solidFill>
                  <a:schemeClr val="dk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개요</a:t>
            </a:r>
            <a:endParaRPr sz="2400" b="0" i="0" u="none" strike="noStrike" cap="none" dirty="0">
              <a:solidFill>
                <a:schemeClr val="dk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1871</TotalTime>
  <Words>637</Words>
  <Application>Microsoft Office PowerPoint</Application>
  <PresentationFormat>와이드스크린</PresentationFormat>
  <Paragraphs>247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에스코어 드림 6 Bold</vt:lpstr>
      <vt:lpstr>Arial</vt:lpstr>
      <vt:lpstr>맑은 고딕</vt:lpstr>
      <vt:lpstr>에스코어 드림 7 ExtraBold</vt:lpstr>
      <vt:lpstr>에스코어 드림 5 Medium</vt:lpstr>
      <vt:lpstr>Wingdings</vt:lpstr>
      <vt:lpstr>에스코어 드림 8 Heavy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user</cp:lastModifiedBy>
  <cp:revision>198</cp:revision>
  <dcterms:modified xsi:type="dcterms:W3CDTF">2021-10-13T01:13:27Z</dcterms:modified>
</cp:coreProperties>
</file>